
<file path=[Content_Types].xml><?xml version="1.0" encoding="utf-8"?>
<Types xmlns="http://schemas.openxmlformats.org/package/2006/content-types">
  <Default ContentType="audio/mpeg" Extension="mp3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theme+xml" PartName="/ppt/theme/theme2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  <Default ContentType="image/jpeg" Extension="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2" r:id="rId26"/>
    <p:sldId id="281" r:id="rId27"/>
    <p:sldId id="283" r:id="rId28"/>
    <p:sldId id="284" r:id="rId29"/>
    <p:sldId id="285" r:id="rId30"/>
    <p:sldId id="286" r:id="rId31"/>
    <p:sldId id="287" r:id="rId32"/>
    <p:sldId id="288" r:id="rId33"/>
    <p:sldId id="289" r:id="rId3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1541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048649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3145730" name="Straight Connector 18"/>
            <p:cNvCxnSpPr>
              <a:cxnSpLocks/>
            </p:cNvCxnSpPr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1" name="Straight Connector 19"/>
            <p:cNvCxnSpPr>
              <a:cxnSpLocks/>
            </p:cNvCxnSpPr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8650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651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652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653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654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655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656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48657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048658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104865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612EE-4A34-456F-B65A-16E7F0EF40D7}" type="datetimeFigureOut">
              <a:rPr lang="it-IT" smtClean="0"/>
              <a:t>22/05/2025</a:t>
            </a:fld>
            <a:endParaRPr lang="it-IT"/>
          </a:p>
        </p:txBody>
      </p:sp>
      <p:sp>
        <p:nvSpPr>
          <p:cNvPr id="104866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66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4918-384D-4E43-8490-BB616386A3E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048717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04871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612EE-4A34-456F-B65A-16E7F0EF40D7}" type="datetimeFigureOut">
              <a:rPr lang="it-IT" smtClean="0"/>
              <a:t>22/05/2025</a:t>
            </a:fld>
            <a:endParaRPr lang="it-IT"/>
          </a:p>
        </p:txBody>
      </p:sp>
      <p:sp>
        <p:nvSpPr>
          <p:cNvPr id="104871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72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4918-384D-4E43-8490-BB616386A3E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048675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</a:lvl2pPr>
            <a:lvl3pPr marL="914400" indent="0">
              <a:buFontTx/>
              <a:buNone/>
            </a:lvl3pPr>
            <a:lvl4pPr marL="1371600" indent="0">
              <a:buFontTx/>
              <a:buNone/>
            </a:lvl4pPr>
            <a:lvl5pPr marL="1828800" indent="0">
              <a:buFontTx/>
              <a:buNone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048676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04867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612EE-4A34-456F-B65A-16E7F0EF40D7}" type="datetimeFigureOut">
              <a:rPr lang="it-IT" smtClean="0"/>
              <a:t>22/05/2025</a:t>
            </a:fld>
            <a:endParaRPr lang="it-IT"/>
          </a:p>
        </p:txBody>
      </p:sp>
      <p:sp>
        <p:nvSpPr>
          <p:cNvPr id="104867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67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4918-384D-4E43-8490-BB616386A3E4}" type="slidenum">
              <a:rPr lang="it-IT" smtClean="0"/>
              <a:t>‹N›</a:t>
            </a:fld>
            <a:endParaRPr lang="it-IT"/>
          </a:p>
        </p:txBody>
      </p:sp>
      <p:sp>
        <p:nvSpPr>
          <p:cNvPr id="1048680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048681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6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048707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04870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612EE-4A34-456F-B65A-16E7F0EF40D7}" type="datetimeFigureOut">
              <a:rPr lang="it-IT" smtClean="0"/>
              <a:t>22/05/2025</a:t>
            </a:fld>
            <a:endParaRPr lang="it-IT"/>
          </a:p>
        </p:txBody>
      </p:sp>
      <p:sp>
        <p:nvSpPr>
          <p:cNvPr id="104870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7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4918-384D-4E43-8490-BB616386A3E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6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048667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</a:lvl2pPr>
            <a:lvl3pPr marL="914400" indent="0">
              <a:buFontTx/>
              <a:buNone/>
            </a:lvl3pPr>
            <a:lvl4pPr marL="1371600" indent="0">
              <a:buFontTx/>
              <a:buNone/>
            </a:lvl4pPr>
            <a:lvl5pPr marL="1828800" indent="0">
              <a:buFontTx/>
              <a:buNone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048668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04866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612EE-4A34-456F-B65A-16E7F0EF40D7}" type="datetimeFigureOut">
              <a:rPr lang="it-IT" smtClean="0"/>
              <a:t>22/05/2025</a:t>
            </a:fld>
            <a:endParaRPr lang="it-IT"/>
          </a:p>
        </p:txBody>
      </p:sp>
      <p:sp>
        <p:nvSpPr>
          <p:cNvPr id="104867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67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4918-384D-4E43-8490-BB616386A3E4}" type="slidenum">
              <a:rPr lang="it-IT" smtClean="0"/>
              <a:t>‹N›</a:t>
            </a:fld>
            <a:endParaRPr lang="it-IT"/>
          </a:p>
        </p:txBody>
      </p:sp>
      <p:sp>
        <p:nvSpPr>
          <p:cNvPr id="1048672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048673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7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048728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</a:lvl2pPr>
            <a:lvl3pPr marL="914400" indent="0">
              <a:buFontTx/>
              <a:buNone/>
            </a:lvl3pPr>
            <a:lvl4pPr marL="1371600" indent="0">
              <a:buFontTx/>
              <a:buNone/>
            </a:lvl4pPr>
            <a:lvl5pPr marL="1828800" indent="0">
              <a:buFontTx/>
              <a:buNone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048729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04873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612EE-4A34-456F-B65A-16E7F0EF40D7}" type="datetimeFigureOut">
              <a:rPr lang="it-IT" smtClean="0"/>
              <a:t>22/05/2025</a:t>
            </a:fld>
            <a:endParaRPr lang="it-IT"/>
          </a:p>
        </p:txBody>
      </p:sp>
      <p:sp>
        <p:nvSpPr>
          <p:cNvPr id="104873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73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4918-384D-4E43-8490-BB616386A3E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048689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04869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612EE-4A34-456F-B65A-16E7F0EF40D7}" type="datetimeFigureOut">
              <a:rPr lang="it-IT" smtClean="0"/>
              <a:t>22/05/2025</a:t>
            </a:fld>
            <a:endParaRPr lang="it-IT"/>
          </a:p>
        </p:txBody>
      </p:sp>
      <p:sp>
        <p:nvSpPr>
          <p:cNvPr id="104869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69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4918-384D-4E43-8490-BB616386A3E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3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048734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04873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612EE-4A34-456F-B65A-16E7F0EF40D7}" type="datetimeFigureOut">
              <a:rPr lang="it-IT" smtClean="0"/>
              <a:t>22/05/2025</a:t>
            </a:fld>
            <a:endParaRPr lang="it-IT"/>
          </a:p>
        </p:txBody>
      </p:sp>
      <p:sp>
        <p:nvSpPr>
          <p:cNvPr id="104873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73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4918-384D-4E43-8490-BB616386A3E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04871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04871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612EE-4A34-456F-B65A-16E7F0EF40D7}" type="datetimeFigureOut">
              <a:rPr lang="it-IT" smtClean="0"/>
              <a:t>22/05/2025</a:t>
            </a:fld>
            <a:endParaRPr lang="it-IT"/>
          </a:p>
        </p:txBody>
      </p:sp>
      <p:sp>
        <p:nvSpPr>
          <p:cNvPr id="104871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7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4918-384D-4E43-8490-BB616386A3E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3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048694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04869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612EE-4A34-456F-B65A-16E7F0EF40D7}" type="datetimeFigureOut">
              <a:rPr lang="it-IT" smtClean="0"/>
              <a:t>22/05/2025</a:t>
            </a:fld>
            <a:endParaRPr lang="it-IT"/>
          </a:p>
        </p:txBody>
      </p:sp>
      <p:sp>
        <p:nvSpPr>
          <p:cNvPr id="104869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69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4918-384D-4E43-8490-BB616386A3E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048722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048723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04872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612EE-4A34-456F-B65A-16E7F0EF40D7}" type="datetimeFigureOut">
              <a:rPr lang="it-IT" smtClean="0"/>
              <a:t>22/05/2025</a:t>
            </a:fld>
            <a:endParaRPr lang="it-IT"/>
          </a:p>
        </p:txBody>
      </p:sp>
      <p:sp>
        <p:nvSpPr>
          <p:cNvPr id="104872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72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4918-384D-4E43-8490-BB616386A3E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048699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048700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04870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048702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048703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612EE-4A34-456F-B65A-16E7F0EF40D7}" type="datetimeFigureOut">
              <a:rPr lang="it-IT" smtClean="0"/>
              <a:t>22/05/2025</a:t>
            </a:fld>
            <a:endParaRPr lang="it-IT"/>
          </a:p>
        </p:txBody>
      </p:sp>
      <p:sp>
        <p:nvSpPr>
          <p:cNvPr id="1048704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705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4918-384D-4E43-8490-BB616386A3E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04866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612EE-4A34-456F-B65A-16E7F0EF40D7}" type="datetimeFigureOut">
              <a:rPr lang="it-IT" smtClean="0"/>
              <a:t>22/05/2025</a:t>
            </a:fld>
            <a:endParaRPr lang="it-IT"/>
          </a:p>
        </p:txBody>
      </p:sp>
      <p:sp>
        <p:nvSpPr>
          <p:cNvPr id="104866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66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4918-384D-4E43-8490-BB616386A3E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612EE-4A34-456F-B65A-16E7F0EF40D7}" type="datetimeFigureOut">
              <a:rPr lang="it-IT" smtClean="0"/>
              <a:t>22/05/2025</a:t>
            </a:fld>
            <a:endParaRPr lang="it-IT"/>
          </a:p>
        </p:txBody>
      </p:sp>
      <p:sp>
        <p:nvSpPr>
          <p:cNvPr id="104859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59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4918-384D-4E43-8490-BB616386A3E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048597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048598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04859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612EE-4A34-456F-B65A-16E7F0EF40D7}" type="datetimeFigureOut">
              <a:rPr lang="it-IT" smtClean="0"/>
              <a:t>22/05/2025</a:t>
            </a:fld>
            <a:endParaRPr lang="it-IT"/>
          </a:p>
        </p:txBody>
      </p:sp>
      <p:sp>
        <p:nvSpPr>
          <p:cNvPr id="104860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60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4918-384D-4E43-8490-BB616386A3E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04868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104868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04868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68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4918-384D-4E43-8490-BB616386A3E4}" type="slidenum">
              <a:rPr lang="it-IT" smtClean="0"/>
              <a:t>‹N›</a:t>
            </a:fld>
            <a:endParaRPr lang="it-IT"/>
          </a:p>
        </p:txBody>
      </p:sp>
      <p:sp>
        <p:nvSpPr>
          <p:cNvPr id="104868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612EE-4A34-456F-B65A-16E7F0EF40D7}" type="datetimeFigureOut">
              <a:rPr lang="it-IT" smtClean="0"/>
              <a:t>22/05/2025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145728" name="Straight Connector 19"/>
            <p:cNvCxnSpPr>
              <a:cxnSpLocks/>
            </p:cNvCxnSpPr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29" name="Straight Connector 20"/>
            <p:cNvCxnSpPr>
              <a:cxnSpLocks/>
            </p:cNvCxnSpPr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8576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577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578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579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580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581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582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583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48584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048585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048586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612EE-4A34-456F-B65A-16E7F0EF40D7}" type="datetimeFigureOut">
              <a:rPr lang="it-IT" smtClean="0"/>
              <a:t>22/05/2025</a:t>
            </a:fld>
            <a:endParaRPr lang="it-IT"/>
          </a:p>
        </p:txBody>
      </p:sp>
      <p:sp>
        <p:nvSpPr>
          <p:cNvPr id="104858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104858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554918-384D-4E43-8490-BB616386A3E4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3" Target="../slideLayouts/slideLayout8.xml" Type="http://schemas.openxmlformats.org/officeDocument/2006/relationships/slideLayout"/><Relationship Id="rId2" Target="../media/media1.mp3" Type="http://schemas.openxmlformats.org/officeDocument/2006/relationships/audio"/><Relationship Id="rId1" Target="../media/media1.mp3" Type="http://schemas.microsoft.com/office/2007/relationships/media"/><Relationship Id="rId5" Target="../media/image2.png" Type="http://schemas.openxmlformats.org/officeDocument/2006/relationships/image"/><Relationship Id="rId4" Target="../media/image1.jpeg" Type="http://schemas.openxmlformats.org/officeDocument/2006/relationships/image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 ?><Relationships xmlns="http://schemas.openxmlformats.org/package/2006/relationships"><Relationship Id="rId3" Target="../media/image13.jpeg" Type="http://schemas.openxmlformats.org/officeDocument/2006/relationships/image"/><Relationship Id="rId2" Target="../media/image12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 ?><Relationships xmlns="http://schemas.openxmlformats.org/package/2006/relationships"><Relationship Id="rId2" Target="../media/image15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5.xml.rels><?xml version="1.0" encoding="UTF-8" standalone="yes" ?><Relationships xmlns="http://schemas.openxmlformats.org/package/2006/relationships"><Relationship Id="rId2" Target="../media/image16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6.xml.rels><?xml version="1.0" encoding="UTF-8" standalone="yes" ?><Relationships xmlns="http://schemas.openxmlformats.org/package/2006/relationships"><Relationship Id="rId2" Target="../media/image17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7.xml.rels><?xml version="1.0" encoding="UTF-8" standalone="yes" ?><Relationships xmlns="http://schemas.openxmlformats.org/package/2006/relationships"><Relationship Id="rId2" Target="../media/image18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8.xml.rels><?xml version="1.0" encoding="UTF-8" standalone="yes" ?><Relationships xmlns="http://schemas.openxmlformats.org/package/2006/relationships"><Relationship Id="rId2" Target="../media/image19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 ?><Relationships xmlns="http://schemas.openxmlformats.org/package/2006/relationships"><Relationship Id="rId2" Target="../media/image3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20.xml.rels><?xml version="1.0" encoding="UTF-8" standalone="yes" ?><Relationships xmlns="http://schemas.openxmlformats.org/package/2006/relationships"><Relationship Id="rId2" Target="../media/image21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 ?><Relationships xmlns="http://schemas.openxmlformats.org/package/2006/relationships"><Relationship Id="rId2" Target="../media/image22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23.xml.rels><?xml version="1.0" encoding="UTF-8" standalone="yes" ?><Relationships xmlns="http://schemas.openxmlformats.org/package/2006/relationships"><Relationship Id="rId3" Target="../media/image24.jpeg" Type="http://schemas.openxmlformats.org/officeDocument/2006/relationships/image"/><Relationship Id="rId2" Target="../media/image23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24.xml.rels><?xml version="1.0" encoding="UTF-8" standalone="yes" ?><Relationships xmlns="http://schemas.openxmlformats.org/package/2006/relationships"><Relationship Id="rId3" Target="../media/image26.jpeg" Type="http://schemas.openxmlformats.org/officeDocument/2006/relationships/image"/><Relationship Id="rId2" Target="../media/image25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25.xml.rels><?xml version="1.0" encoding="UTF-8" standalone="yes" ?><Relationships xmlns="http://schemas.openxmlformats.org/package/2006/relationships"><Relationship Id="rId3" Target="../media/image28.jpeg" Type="http://schemas.openxmlformats.org/officeDocument/2006/relationships/image"/><Relationship Id="rId2" Target="../media/image27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29.jpeg" Type="http://schemas.openxmlformats.org/officeDocument/2006/relationships/image"/></Relationships>
</file>

<file path=ppt/slides/_rels/slide26.xml.rels><?xml version="1.0" encoding="UTF-8" standalone="yes" ?><Relationships xmlns="http://schemas.openxmlformats.org/package/2006/relationships"><Relationship Id="rId2" Target="../media/image30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27.xml.rels><?xml version="1.0" encoding="UTF-8" standalone="yes" ?><Relationships xmlns="http://schemas.openxmlformats.org/package/2006/relationships"><Relationship Id="rId2" Target="../media/image31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28.xml.rels><?xml version="1.0" encoding="UTF-8" standalone="yes" ?><Relationships xmlns="http://schemas.openxmlformats.org/package/2006/relationships"><Relationship Id="rId2" Target="../media/image32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29.xml.rels><?xml version="1.0" encoding="UTF-8" standalone="yes" ?><Relationships xmlns="http://schemas.openxmlformats.org/package/2006/relationships"><Relationship Id="rId2" Target="../media/image33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 ?><Relationships xmlns="http://schemas.openxmlformats.org/package/2006/relationships"><Relationship Id="rId2" Target="../media/image34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31.xml.rels><?xml version="1.0" encoding="UTF-8" standalone="yes" ?><Relationships xmlns="http://schemas.openxmlformats.org/package/2006/relationships"><Relationship Id="rId2" Target="../media/image35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32.xml.rels><?xml version="1.0" encoding="UTF-8" standalone="yes" ?><Relationships xmlns="http://schemas.openxmlformats.org/package/2006/relationships"><Relationship Id="rId2" Target="../media/image36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33.xml.rels><?xml version="1.0" encoding="UTF-8" standalone="yes" ?><Relationships xmlns="http://schemas.openxmlformats.org/package/2006/relationships"><Relationship Id="rId3" Target="../media/image38.jpeg" Type="http://schemas.openxmlformats.org/officeDocument/2006/relationships/image"/><Relationship Id="rId2" Target="../media/image37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 ?><Relationships xmlns="http://schemas.openxmlformats.org/package/2006/relationships"><Relationship Id="rId2" Target="../media/image5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6.xml.rels><?xml version="1.0" encoding="UTF-8" standalone="yes" ?><Relationships xmlns="http://schemas.openxmlformats.org/package/2006/relationships"><Relationship Id="rId2" Target="../media/image6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7.xml.rels><?xml version="1.0" encoding="UTF-8" standalone="yes" ?><Relationships xmlns="http://schemas.openxmlformats.org/package/2006/relationships"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8.xml.rels><?xml version="1.0" encoding="UTF-8" standalone="yes" ?><Relationships xmlns="http://schemas.openxmlformats.org/package/2006/relationships"><Relationship Id="rId3" Target="../media/image9.jpeg" Type="http://schemas.openxmlformats.org/officeDocument/2006/relationships/image"/><Relationship Id="rId2" Target="../media/image8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9.xml.rels><?xml version="1.0" encoding="UTF-8" standalone="yes" ?><Relationships xmlns="http://schemas.openxmlformats.org/package/2006/relationships"><Relationship Id="rId3" Target="../media/image11.jpeg" Type="http://schemas.openxmlformats.org/officeDocument/2006/relationships/image"/><Relationship Id="rId2" Target="../media/image10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5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1048602" name="CasellaDiTesto 2"/>
          <p:cNvSpPr txBox="1"/>
          <p:nvPr/>
        </p:nvSpPr>
        <p:spPr>
          <a:xfrm>
            <a:off x="3951666" y="2794715"/>
            <a:ext cx="4288665" cy="2186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 DIRITTI UMANI NEGATI</a:t>
            </a:r>
          </a:p>
          <a:p>
            <a:endParaRPr lang="it-IT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r>
              <a:rPr lang="it-IT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  EDUCAZIONE CIVICA</a:t>
            </a:r>
          </a:p>
          <a:p>
            <a:r>
              <a:rPr lang="it-IT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                2024\2025</a:t>
            </a:r>
          </a:p>
          <a:p>
            <a:r>
              <a:rPr lang="it-IT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                 2’E L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SU</a:t>
            </a:r>
            <a:endParaRPr lang="it-IT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3" name="John Lennon - Imagine (Lyrics)🎶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2226" y="239332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97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97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48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5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4860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5" name="Rettangolo 1"/>
          <p:cNvSpPr/>
          <p:nvPr/>
        </p:nvSpPr>
        <p:spPr>
          <a:xfrm>
            <a:off x="0" y="269314"/>
            <a:ext cx="8414464" cy="5740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In quali paesi viene applicato questo articolo?</a:t>
            </a:r>
          </a:p>
        </p:txBody>
      </p:sp>
      <p:sp>
        <p:nvSpPr>
          <p:cNvPr id="1048616" name="Rettangolo 2"/>
          <p:cNvSpPr/>
          <p:nvPr/>
        </p:nvSpPr>
        <p:spPr>
          <a:xfrm>
            <a:off x="536620" y="1173591"/>
            <a:ext cx="8993746" cy="3025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Non in tutti i paesi del mondo questo articolo viene rispettato correttamente. Tra i paesi in cui questo articolo e più rispettato troviamo:</a:t>
            </a:r>
          </a:p>
          <a:p>
            <a:endParaRPr lang="it-IT" dirty="0"/>
          </a:p>
          <a:p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-Paesi nordici: </a:t>
            </a:r>
            <a:r>
              <a:rPr lang="it-IT" dirty="0"/>
              <a:t>questi paesi hanno una forte tradizione di uguaglianza basata sui diritti umani e sull’ </a:t>
            </a:r>
            <a:r>
              <a:rPr lang="it-IT" dirty="0" err="1"/>
              <a:t>inclusività</a:t>
            </a:r>
            <a:r>
              <a:rPr lang="it-IT" dirty="0"/>
              <a:t>.</a:t>
            </a:r>
          </a:p>
          <a:p>
            <a:endParaRPr lang="it-IT" dirty="0"/>
          </a:p>
          <a:p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-Canada e Nuova Zelanda: </a:t>
            </a:r>
            <a:r>
              <a:rPr lang="it-IT" dirty="0"/>
              <a:t>le politiche di accoglienza dei gruppi minoritari sono molto avanzate.</a:t>
            </a:r>
          </a:p>
          <a:p>
            <a:endParaRPr lang="it-IT" dirty="0"/>
          </a:p>
          <a:p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- Germania e Paesi Bassi:</a:t>
            </a:r>
            <a:r>
              <a:rPr lang="it-IT" dirty="0"/>
              <a:t> hanno leggi antidiscriminatorie rigorose e un forte impegno per l’uguaglianza sociale e religiosa.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8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8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8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86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86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86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86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86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86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86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86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3" dur="2000"/>
                                        <p:tgtEl>
                                          <p:spTgt spid="1048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15" grpId="0"/>
      <p:bldP spid="10486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Rettangolo 1"/>
          <p:cNvSpPr/>
          <p:nvPr/>
        </p:nvSpPr>
        <p:spPr>
          <a:xfrm>
            <a:off x="266163" y="420074"/>
            <a:ext cx="8336924" cy="3291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Ci sono però paesi in cui questo articolo non viene rispettato:</a:t>
            </a:r>
          </a:p>
          <a:p>
            <a:endParaRPr lang="it-IT" dirty="0"/>
          </a:p>
          <a:p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-Afghanistan e Iran: </a:t>
            </a:r>
            <a:r>
              <a:rPr lang="it-IT" dirty="0"/>
              <a:t>i diritti umani, in particolare per le donne e le minoranze religiose sono gravemente violati.</a:t>
            </a:r>
          </a:p>
          <a:p>
            <a:endParaRPr lang="it-IT" dirty="0"/>
          </a:p>
          <a:p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-Cina: </a:t>
            </a:r>
            <a:r>
              <a:rPr lang="it-IT" dirty="0"/>
              <a:t>minoranze etniche come gli </a:t>
            </a:r>
            <a:r>
              <a:rPr lang="it-IT" dirty="0" err="1"/>
              <a:t>uguri</a:t>
            </a:r>
            <a:r>
              <a:rPr lang="it-IT" dirty="0"/>
              <a:t> subiscono discriminazioni e repressioni.</a:t>
            </a:r>
          </a:p>
          <a:p>
            <a:endParaRPr lang="it-IT" dirty="0"/>
          </a:p>
          <a:p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-Myanmar: </a:t>
            </a:r>
            <a:r>
              <a:rPr lang="it-IT" dirty="0"/>
              <a:t>la persecuzione dei </a:t>
            </a:r>
            <a:r>
              <a:rPr lang="it-IT" dirty="0" err="1"/>
              <a:t>Rohingya</a:t>
            </a:r>
            <a:r>
              <a:rPr lang="it-IT" dirty="0"/>
              <a:t> è un esempio emblematico di violazione dei diritti sanciti dall’Articolo 2.</a:t>
            </a:r>
          </a:p>
          <a:p>
            <a:endParaRPr lang="it-IT" dirty="0"/>
          </a:p>
          <a:p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-Russia: </a:t>
            </a:r>
            <a:r>
              <a:rPr lang="it-IT" dirty="0"/>
              <a:t>discriminazioni contro oppositori politici, comunità LGBTQ+ e minoranze etniche sono molto diffuse.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1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Rettangolo 1"/>
          <p:cNvSpPr/>
          <p:nvPr/>
        </p:nvSpPr>
        <p:spPr>
          <a:xfrm>
            <a:off x="103031" y="307951"/>
            <a:ext cx="4297681" cy="5740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Il caso di </a:t>
            </a:r>
            <a:r>
              <a:rPr lang="it-IT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Mahsa</a:t>
            </a:r>
            <a:r>
              <a:rPr lang="it-IT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it-IT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Amini</a:t>
            </a:r>
            <a:endParaRPr lang="it-IT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48619" name="Rettangolo 2"/>
          <p:cNvSpPr/>
          <p:nvPr/>
        </p:nvSpPr>
        <p:spPr>
          <a:xfrm>
            <a:off x="103031" y="1073030"/>
            <a:ext cx="9659155" cy="2491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Il 13 settembre 2022, una donna curda iraniana </a:t>
            </a:r>
            <a:r>
              <a:rPr lang="it-IT" dirty="0" err="1">
                <a:solidFill>
                  <a:schemeClr val="accent1">
                    <a:lumMod val="75000"/>
                  </a:schemeClr>
                </a:solidFill>
              </a:rPr>
              <a:t>Mahsa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it-IT" dirty="0" err="1">
                <a:solidFill>
                  <a:schemeClr val="accent1">
                    <a:lumMod val="75000"/>
                  </a:schemeClr>
                </a:solidFill>
              </a:rPr>
              <a:t>Amini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 è stata arrestata a Teheran dalla cosiddetta polizia «morale» iraniana, </a:t>
            </a:r>
            <a:r>
              <a:rPr lang="it-IT" dirty="0"/>
              <a:t>che regolarmente sottopone donne e ragazze ad arresti e detenzioni arbitrarie, torture e altri maltrattamenti per non aver rispettato l’obbligo discriminatorio di indossare il velo. </a:t>
            </a:r>
            <a:r>
              <a:rPr lang="it-IT" dirty="0" err="1">
                <a:solidFill>
                  <a:schemeClr val="accent1">
                    <a:lumMod val="75000"/>
                  </a:schemeClr>
                </a:solidFill>
              </a:rPr>
              <a:t>Mahsa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it-IT" dirty="0" err="1">
                <a:solidFill>
                  <a:schemeClr val="accent1">
                    <a:lumMod val="75000"/>
                  </a:schemeClr>
                </a:solidFill>
              </a:rPr>
              <a:t>Amini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 è stata picchiata violentemente mentre veniva trasferita con la forza nel centro di detenzione di </a:t>
            </a:r>
            <a:r>
              <a:rPr lang="it-IT" dirty="0" err="1">
                <a:solidFill>
                  <a:schemeClr val="accent1">
                    <a:lumMod val="75000"/>
                  </a:schemeClr>
                </a:solidFill>
              </a:rPr>
              <a:t>Vozara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 a Teheran.</a:t>
            </a:r>
            <a:r>
              <a:rPr lang="it-IT" dirty="0"/>
              <a:t> In poche ore è stata trasferita all’ospedale di </a:t>
            </a:r>
            <a:r>
              <a:rPr lang="it-IT" dirty="0" err="1"/>
              <a:t>Kasra</a:t>
            </a:r>
            <a:r>
              <a:rPr lang="it-IT" dirty="0"/>
              <a:t> dopo essere entrata in coma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. È morta tre giorni dopo. </a:t>
            </a:r>
            <a:r>
              <a:rPr lang="it-IT" dirty="0"/>
              <a:t>Le autorità iraniane hanno annunciato indagini negando contemporaneamente qualsiasi illecito, ma questo non è bastato a fermare le numerose mobilitazioni della società civile dilagate su tutto il territorio nazionale.</a:t>
            </a:r>
          </a:p>
        </p:txBody>
      </p:sp>
      <p:pic>
        <p:nvPicPr>
          <p:cNvPr id="2097165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686" y="4204167"/>
            <a:ext cx="4023709" cy="226181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97166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3244" y="4461744"/>
            <a:ext cx="4023709" cy="226181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1048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97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97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97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97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18" grpId="0"/>
      <p:bldP spid="104861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7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1"/>
            <a:ext cx="12192529" cy="6858297"/>
          </a:xfrm>
          <a:prstGeom prst="rect">
            <a:avLst/>
          </a:prstGeom>
        </p:spPr>
      </p:pic>
      <p:sp>
        <p:nvSpPr>
          <p:cNvPr id="1048620" name="Rettangolo 2"/>
          <p:cNvSpPr/>
          <p:nvPr/>
        </p:nvSpPr>
        <p:spPr>
          <a:xfrm>
            <a:off x="3500431" y="2574633"/>
            <a:ext cx="445916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ARTICOLO 3</a:t>
            </a:r>
          </a:p>
        </p:txBody>
      </p:sp>
      <p:sp>
        <p:nvSpPr>
          <p:cNvPr id="1048621" name="Rettangolo 3"/>
          <p:cNvSpPr/>
          <p:nvPr/>
        </p:nvSpPr>
        <p:spPr>
          <a:xfrm>
            <a:off x="3191338" y="342914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/>
              <a:t>"Ogni individuo ha diritto alla vita, alla libertà</a:t>
            </a:r>
          </a:p>
          <a:p>
            <a:r>
              <a:rPr lang="it-IT" dirty="0"/>
              <a:t>     ed alla sicurezza della propria persona"</a:t>
            </a:r>
          </a:p>
        </p:txBody>
      </p:sp>
      <p:sp>
        <p:nvSpPr>
          <p:cNvPr id="1048622" name="CasellaDiTesto 4"/>
          <p:cNvSpPr txBox="1"/>
          <p:nvPr/>
        </p:nvSpPr>
        <p:spPr>
          <a:xfrm>
            <a:off x="9410163" y="6310647"/>
            <a:ext cx="2781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CHIARA E ANNACHIARA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971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97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97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48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48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20" grpId="0"/>
      <p:bldP spid="10486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8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3285" y="0"/>
            <a:ext cx="6378715" cy="686703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48623" name="Rettangolo 2"/>
          <p:cNvSpPr/>
          <p:nvPr/>
        </p:nvSpPr>
        <p:spPr>
          <a:xfrm>
            <a:off x="128789" y="603754"/>
            <a:ext cx="5512158" cy="2758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Il rispetto del diritto alla vita comporta la realizzazione di tutti i diritti umani e si persegue col rispetto dei principi democratici come la libertà dalle dittature e autoritarismi. </a:t>
            </a:r>
          </a:p>
          <a:p>
            <a:r>
              <a:rPr lang="it-IT" dirty="0"/>
              <a:t>Un esempio sono le donne </a:t>
            </a:r>
            <a:r>
              <a:rPr lang="en-US" dirty="0"/>
              <a:t>che In molti stati </a:t>
            </a:r>
            <a:r>
              <a:rPr lang="it-IT" dirty="0"/>
              <a:t> vengono private </a:t>
            </a:r>
            <a:r>
              <a:rPr lang="en-US" dirty="0"/>
              <a:t>di </a:t>
            </a:r>
            <a:r>
              <a:rPr lang="it-IT" dirty="0"/>
              <a:t>molte libertà</a:t>
            </a:r>
            <a:r>
              <a:rPr lang="en-US" dirty="0"/>
              <a:t> come quella</a:t>
            </a:r>
            <a:r>
              <a:rPr lang="it-IT" dirty="0"/>
              <a:t> di istruzione, di pensiero ….. In paesi come l' India e la Cina la preferenza per i figli maschi ha portato ad uno disequilibrio tra i sessi alla nascita, a causa degli aborti selettivi. 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8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8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8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86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86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86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86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86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86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86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86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097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9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4"/>
            <a:ext cx="4913802" cy="6858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48624" name="Rettangolo 3"/>
          <p:cNvSpPr/>
          <p:nvPr/>
        </p:nvSpPr>
        <p:spPr>
          <a:xfrm>
            <a:off x="5173015" y="452168"/>
            <a:ext cx="4537656" cy="5158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Ogni anno nel mondo 12 milioni di bambine e ragazze si sposano prima dei 18 anni, nella maggior parte dei casi sono matrimoni forzati con partner più grandi di loro. </a:t>
            </a:r>
          </a:p>
          <a:p>
            <a:r>
              <a:rPr lang="it-IT" dirty="0"/>
              <a:t>Un esempio di quest'ultimo caso è una bambina di nome </a:t>
            </a:r>
            <a:r>
              <a:rPr lang="it-IT" dirty="0" err="1"/>
              <a:t>Nojoud</a:t>
            </a:r>
            <a:r>
              <a:rPr lang="it-IT" dirty="0"/>
              <a:t>, che a 10 anni, o forse anche meno, viene data in sposa a un uomo di trent' anni, essenzialmente per motivi economici. </a:t>
            </a:r>
          </a:p>
          <a:p>
            <a:r>
              <a:rPr lang="it-IT" dirty="0"/>
              <a:t>Il marito </a:t>
            </a:r>
            <a:r>
              <a:rPr lang="en-US" dirty="0"/>
              <a:t>promette</a:t>
            </a:r>
            <a:r>
              <a:rPr lang="it-IT" dirty="0"/>
              <a:t> di aspettare la pubertà, ma non mant</a:t>
            </a:r>
            <a:r>
              <a:rPr lang="en-US" dirty="0"/>
              <a:t>i</a:t>
            </a:r>
            <a:r>
              <a:rPr lang="it-IT" dirty="0"/>
              <a:t>ene la promessa; la violenta e la fa vivere come schiava.</a:t>
            </a:r>
            <a:endParaRPr lang="zh-CN" altLang="en-US"/>
          </a:p>
          <a:p>
            <a:r>
              <a:rPr lang="it-IT" dirty="0" err="1"/>
              <a:t>Nojoud</a:t>
            </a:r>
            <a:r>
              <a:rPr lang="it-IT" dirty="0"/>
              <a:t> riesce a scappare e inizia una tenace battaglia contro le pratiche arcaiche della sua famiglia.</a:t>
            </a:r>
          </a:p>
          <a:p>
            <a:r>
              <a:rPr lang="it-IT" dirty="0"/>
              <a:t>Questa storia è importante verso tutte quelle bambine obbligate a diventare donne adulte troppo presto.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9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048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Rettangolo 1"/>
          <p:cNvSpPr/>
          <p:nvPr/>
        </p:nvSpPr>
        <p:spPr>
          <a:xfrm>
            <a:off x="828711" y="874621"/>
            <a:ext cx="5971334" cy="2263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 Articolo 4 </a:t>
            </a:r>
          </a:p>
          <a:p>
            <a:r>
              <a:rPr lang="it-IT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della dichiarazione dei diritti umani ​</a:t>
            </a:r>
          </a:p>
        </p:txBody>
      </p:sp>
      <p:sp>
        <p:nvSpPr>
          <p:cNvPr id="1048626" name="Rettangolo 2"/>
          <p:cNvSpPr/>
          <p:nvPr/>
        </p:nvSpPr>
        <p:spPr>
          <a:xfrm>
            <a:off x="472225" y="3070366"/>
            <a:ext cx="6096000" cy="151384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400" dirty="0"/>
              <a:t>Nessun individuo potrà essere tenuto in stato di schiavitù o di servitù; la schiavitù e la tratta degli schiavi saranno </a:t>
            </a:r>
            <a:r>
              <a:rPr lang="it-IT" sz="2400" dirty="0" err="1"/>
              <a:t>proi</a:t>
            </a:r>
            <a:r>
              <a:rPr lang="it-IT" sz="2400" dirty="0"/>
              <a:t>- </a:t>
            </a:r>
            <a:r>
              <a:rPr lang="it-IT" sz="2400" dirty="0" err="1"/>
              <a:t>bite</a:t>
            </a:r>
            <a:r>
              <a:rPr lang="it-IT" sz="2400" dirty="0"/>
              <a:t> sotto qualsiasi forma.​</a:t>
            </a:r>
          </a:p>
        </p:txBody>
      </p:sp>
      <p:pic>
        <p:nvPicPr>
          <p:cNvPr id="2097170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0045" y="3466280"/>
            <a:ext cx="4206158" cy="21030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48744" name="CasellaDiTesto 1048743"/>
          <p:cNvSpPr txBox="1"/>
          <p:nvPr/>
        </p:nvSpPr>
        <p:spPr>
          <a:xfrm>
            <a:off x="9832530" y="6488668"/>
            <a:ext cx="4000000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ARIANNA E ROBERTA</a:t>
            </a:r>
            <a:endParaRPr lang="it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86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86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86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48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8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9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9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9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25" grpId="0"/>
      <p:bldP spid="10486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Rettangolo 1"/>
          <p:cNvSpPr/>
          <p:nvPr/>
        </p:nvSpPr>
        <p:spPr>
          <a:xfrm>
            <a:off x="5039494" y="140526"/>
            <a:ext cx="3827780" cy="7518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400" dirty="0"/>
              <a:t>Cosa ci dice....​</a:t>
            </a:r>
          </a:p>
        </p:txBody>
      </p:sp>
      <p:sp>
        <p:nvSpPr>
          <p:cNvPr id="1048628" name="Rettangolo 2"/>
          <p:cNvSpPr/>
          <p:nvPr/>
        </p:nvSpPr>
        <p:spPr>
          <a:xfrm>
            <a:off x="5224530" y="1283164"/>
            <a:ext cx="4074017" cy="4358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/>
              <a:t>Questo articolo vieta in modo assoluto qualsiasi forma di schiavitù o servitù, e condanna la tratta degli esseri umani. È un principio fondamentale che riconosce la dignità e la libertà di ogni individuo, affermando che nessuno può essere costretto a vivere in condizioni di schiavitù o essere oggetto di traffico umano. La Dichiarazione, con questa norma, si impegna a proteggere gli esseri umani da forme di sfruttamento.​</a:t>
            </a:r>
          </a:p>
        </p:txBody>
      </p:sp>
      <p:pic>
        <p:nvPicPr>
          <p:cNvPr id="2097171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881" y="2260368"/>
            <a:ext cx="4409806" cy="30543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486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48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48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1048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209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27" grpId="0"/>
      <p:bldP spid="10486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9" name="Rettangolo 1"/>
          <p:cNvSpPr/>
          <p:nvPr/>
        </p:nvSpPr>
        <p:spPr>
          <a:xfrm>
            <a:off x="641188" y="655680"/>
            <a:ext cx="39116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600" dirty="0"/>
              <a:t>Nelson Mandela...</a:t>
            </a:r>
            <a:r>
              <a:rPr lang="it-IT" dirty="0"/>
              <a:t>​</a:t>
            </a:r>
          </a:p>
        </p:txBody>
      </p:sp>
      <p:sp>
        <p:nvSpPr>
          <p:cNvPr id="1048630" name="Rettangolo 2"/>
          <p:cNvSpPr/>
          <p:nvPr/>
        </p:nvSpPr>
        <p:spPr>
          <a:xfrm>
            <a:off x="450762" y="1588883"/>
            <a:ext cx="5074276" cy="4968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/>
              <a:t>Nelson Mandela è stato una figura di riferimento nella lotta contro l'apartheid in Sudafrica, ma anche un simbolo globale di libertà e giustizia. La sua vita e la sua battaglia contro l'oppressione e la discriminazione razziale lo rendono un rappresentante perfetto per i principi di libertà e dignità sanciti nell'Articolo 4. Anche se la sua lotta si è concentrata principalmente sul razzismo e sull'apartheid, il suo impegno per la liberazione degli oppressi e la sua esperienza personale di prigionia e ingiustizia lo collegano anche ai temi della schiavitù e della privazione dei diritti umani.​</a:t>
            </a:r>
          </a:p>
        </p:txBody>
      </p:sp>
      <p:pic>
        <p:nvPicPr>
          <p:cNvPr id="2097172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4844" y="2176529"/>
            <a:ext cx="4162809" cy="27890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48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8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8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8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86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86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86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86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86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86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86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86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209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29" grpId="0"/>
      <p:bldP spid="10486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1" name="Rettangolo 1"/>
          <p:cNvSpPr/>
          <p:nvPr/>
        </p:nvSpPr>
        <p:spPr>
          <a:xfrm>
            <a:off x="358950" y="423860"/>
            <a:ext cx="5224483" cy="6883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0" dirty="0"/>
              <a:t>Simbolo importante....</a:t>
            </a:r>
            <a:r>
              <a:rPr lang="it-IT" dirty="0"/>
              <a:t>​</a:t>
            </a:r>
          </a:p>
        </p:txBody>
      </p:sp>
      <p:sp>
        <p:nvSpPr>
          <p:cNvPr id="1048632" name="Rettangolo 2"/>
          <p:cNvSpPr/>
          <p:nvPr/>
        </p:nvSpPr>
        <p:spPr>
          <a:xfrm>
            <a:off x="358950" y="1289295"/>
            <a:ext cx="6096000" cy="428244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000" dirty="0"/>
              <a:t>Le catene spezzate​</a:t>
            </a:r>
          </a:p>
          <a:p>
            <a:r>
              <a:rPr lang="it-IT" sz="2000" dirty="0"/>
              <a:t>Le catene spezzate sono un potente simbolo di liberazione, resistenza e vittoria contro l'oppressione. Rappresentano il momento in cui una persona o un gruppo è liberato dalla schiavitù, un legame fisico ma anche simbolico di sofferenza e privazione di libertà. Questo simbolo è stato ampiamente utilizzato nei movimenti  abolizionisti e nei diritti civili, soprattutto in riferimento alla lotta contro la schiavitù, ma anche in contesti moderni, per simboleggiare la liberazione da qualsiasi forma di oppressione.​</a:t>
            </a:r>
          </a:p>
          <a:p>
            <a:endParaRPr lang="it-IT" dirty="0"/>
          </a:p>
          <a:p>
            <a:r>
              <a:rPr lang="it-IT" dirty="0"/>
              <a:t>​</a:t>
            </a:r>
          </a:p>
        </p:txBody>
      </p:sp>
      <p:pic>
        <p:nvPicPr>
          <p:cNvPr id="2097173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3984" y="2503902"/>
            <a:ext cx="2961674" cy="267340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6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2" y="0"/>
            <a:ext cx="12187755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97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97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97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4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1048633" name="Rettangolo 2"/>
          <p:cNvSpPr/>
          <p:nvPr/>
        </p:nvSpPr>
        <p:spPr>
          <a:xfrm>
            <a:off x="5301802" y="182330"/>
            <a:ext cx="7152068" cy="24790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ART. 3 (Diritto alla vita) E 5 (Divieto 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della</a:t>
            </a:r>
            <a:r>
              <a:rPr lang="it-IT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tortura) DELLA DICHIARAZIONE UNIVERSALE DEI DIRITTI UMANI</a:t>
            </a:r>
            <a:endParaRPr lang="zh-CN" altLang="en-US"/>
          </a:p>
        </p:txBody>
      </p:sp>
      <p:sp>
        <p:nvSpPr>
          <p:cNvPr id="1048634" name="CasellaDiTesto 3"/>
          <p:cNvSpPr txBox="1"/>
          <p:nvPr/>
        </p:nvSpPr>
        <p:spPr>
          <a:xfrm>
            <a:off x="9878095" y="6336406"/>
            <a:ext cx="2575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SOFIA E VANESSA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9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48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3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Rettangolo 1"/>
          <p:cNvSpPr/>
          <p:nvPr/>
        </p:nvSpPr>
        <p:spPr>
          <a:xfrm>
            <a:off x="0" y="1199556"/>
            <a:ext cx="10792496" cy="3139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Articolo 5 della Dichiarazione</a:t>
            </a:r>
          </a:p>
          <a:p>
            <a:r>
              <a:rPr lang="it-IT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Universale dei Diritti Umani:</a:t>
            </a:r>
            <a:endParaRPr lang="it-IT" sz="6000" dirty="0"/>
          </a:p>
          <a:p>
            <a:endParaRPr lang="it-IT" dirty="0"/>
          </a:p>
          <a:p>
            <a:r>
              <a:rPr lang="it-IT" sz="2400" dirty="0"/>
              <a:t>         “Nessun individuo potrà essere sottoposto a tortura o a</a:t>
            </a:r>
          </a:p>
          <a:p>
            <a:r>
              <a:rPr lang="it-IT" sz="2400" dirty="0"/>
              <a:t>        trattamento o a punizione crudeli, inumani o degradanti.”</a:t>
            </a:r>
          </a:p>
          <a:p>
            <a:r>
              <a:rPr lang="it-IT" dirty="0"/>
              <a:t> </a:t>
            </a:r>
          </a:p>
        </p:txBody>
      </p:sp>
      <p:sp>
        <p:nvSpPr>
          <p:cNvPr id="1048636" name="CasellaDiTesto 2"/>
          <p:cNvSpPr txBox="1"/>
          <p:nvPr/>
        </p:nvSpPr>
        <p:spPr>
          <a:xfrm>
            <a:off x="9453093" y="6297769"/>
            <a:ext cx="2678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GIORGIA E CATERINA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048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3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7" name="Rettangolo 1"/>
          <p:cNvSpPr/>
          <p:nvPr/>
        </p:nvSpPr>
        <p:spPr>
          <a:xfrm>
            <a:off x="115910" y="0"/>
            <a:ext cx="9234152" cy="319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Questo articolo sancisce un principio universale fondamentale:</a:t>
            </a:r>
          </a:p>
          <a:p>
            <a:endParaRPr lang="it-IT" sz="2000" dirty="0"/>
          </a:p>
          <a:p>
            <a:r>
              <a:rPr lang="it-IT" sz="2000" dirty="0"/>
              <a:t> </a:t>
            </a:r>
            <a:r>
              <a:rPr lang="it-IT" sz="2000" dirty="0">
                <a:solidFill>
                  <a:srgbClr val="FF0000"/>
                </a:solidFill>
              </a:rPr>
              <a:t>la tutela della dignità e dell’integrità fisica e psicologica</a:t>
            </a:r>
            <a:r>
              <a:rPr lang="it-IT" sz="2000" dirty="0"/>
              <a:t> di ogni persona, indipendentemente dalle circostanze. È una garanzia che le istituzioni e gli stati dovrebbero rispettare per proteggere gli individui, in particolare quelli più vulnerabili, da ogni forma di abuso, umiliazione e ingiustizia.</a:t>
            </a:r>
          </a:p>
          <a:p>
            <a:r>
              <a:rPr lang="it-IT" sz="2000" dirty="0"/>
              <a:t>Tuttavia, la storia di Stefano Cucchi dimostra come, in alcuni casi, questi principi universali possano essere ignorati, con conseguenze tragiche.</a:t>
            </a:r>
          </a:p>
        </p:txBody>
      </p:sp>
      <p:pic>
        <p:nvPicPr>
          <p:cNvPr id="2097175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9595" y="3257282"/>
            <a:ext cx="2932626" cy="293262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486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486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486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97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9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9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3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8" name="Rettangolo 1"/>
          <p:cNvSpPr/>
          <p:nvPr/>
        </p:nvSpPr>
        <p:spPr>
          <a:xfrm>
            <a:off x="227526" y="661811"/>
            <a:ext cx="9444507" cy="142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 VIENE CONDANNATA QUALSIASI FORMA DI VIOLENZA, SIA CORPOLARE CHE </a:t>
            </a:r>
            <a:r>
              <a:rPr lang="en-US" dirty="0"/>
              <a:t>MORALE</a:t>
            </a:r>
            <a:r>
              <a:rPr lang="it-IT" dirty="0"/>
              <a:t> CHE METTE IN PERICOLO LA LIBERTA’ INDIVIDUALE .</a:t>
            </a:r>
            <a:endParaRPr lang="zh-CN" altLang="en-US"/>
          </a:p>
          <a:p>
            <a:r>
              <a:rPr lang="it-IT" dirty="0"/>
              <a:t>QUANDO SI PARLA DI LIBERTA’ SI FA RIFERIMENTO SIA A QUELLA FISICA CHE ETICA, PERCHE’ SI CERCA DI TUTELARE ANCHE QUEGLI INDIVIDUI CHE PRESENTANO UNA SFERA PSICOLOGICA FRAGILE</a:t>
            </a:r>
          </a:p>
        </p:txBody>
      </p:sp>
      <p:pic>
        <p:nvPicPr>
          <p:cNvPr id="2097176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526" y="2668683"/>
            <a:ext cx="5791702" cy="37615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97177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6549" y="2139139"/>
            <a:ext cx="5425910" cy="37615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 pattern="recta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486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86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86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486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486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486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486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486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9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9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9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9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9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9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38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9" name="Rettangolo 1"/>
          <p:cNvSpPr/>
          <p:nvPr/>
        </p:nvSpPr>
        <p:spPr>
          <a:xfrm>
            <a:off x="155040" y="295072"/>
            <a:ext cx="6956892" cy="7518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400" dirty="0">
                <a:solidFill>
                  <a:schemeClr val="accent1">
                    <a:lumMod val="75000"/>
                  </a:schemeClr>
                </a:solidFill>
              </a:rPr>
              <a:t>IL CASO DI GIUSEPPE UVA </a:t>
            </a:r>
          </a:p>
        </p:txBody>
      </p:sp>
      <p:sp>
        <p:nvSpPr>
          <p:cNvPr id="1048640" name="Rettangolo 2"/>
          <p:cNvSpPr/>
          <p:nvPr/>
        </p:nvSpPr>
        <p:spPr>
          <a:xfrm>
            <a:off x="155039" y="1064513"/>
            <a:ext cx="9529873" cy="1691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GIUSEPPE UVA ERA UN CITTADINO DI VARESE CHE, NELLA NOTTE DEL 13 E IL 14 GIUGNO 2008, VENNE PORTATO IN CASERMA PER AVER SPOSTATO DELLE BARRIERE STRADALI. RIMASE LI’ PER ORE E SUCCESSIVAMENTE VENNE PORTATO IN OSPEDALE, DOVE MORI’ POCO DOPO. LA VICENDA SOLLEVO’ SOSPETTI SU UN POSSIBILE USO DI VIOLENZA DURANTE IL PERIODO TRASCORSO IN CASERMA E SU UN TRATTAMENTO ARBITRARIO NON ADEGUATAMENTE MOTIVATO.</a:t>
            </a:r>
          </a:p>
        </p:txBody>
      </p:sp>
      <p:pic>
        <p:nvPicPr>
          <p:cNvPr id="2097178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048" y="2977712"/>
            <a:ext cx="5243014" cy="35969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97179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8444" y="2880168"/>
            <a:ext cx="4797968" cy="36944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48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486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0486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486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97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97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971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9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9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9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9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971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971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971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971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971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971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971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9717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4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3" name="Rettangolo 1"/>
          <p:cNvSpPr/>
          <p:nvPr/>
        </p:nvSpPr>
        <p:spPr>
          <a:xfrm>
            <a:off x="282761" y="372345"/>
            <a:ext cx="6635275" cy="5740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cosa ci lascia questa tragica storia?</a:t>
            </a:r>
          </a:p>
        </p:txBody>
      </p:sp>
      <p:sp>
        <p:nvSpPr>
          <p:cNvPr id="1048644" name="Rettangolo 2"/>
          <p:cNvSpPr/>
          <p:nvPr/>
        </p:nvSpPr>
        <p:spPr>
          <a:xfrm>
            <a:off x="282760" y="1141291"/>
            <a:ext cx="87968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/>
              <a:t>La storia di Stefano Cucchi ha messo in luce non solo il fallimento delle istituzioni nel garantire i diritti fondamentali, ma anche la presenza di comportamenti violenti e degradanti da parte di coloro che avrebbero dovuto tutelare la sua sicurezza. La vicenda ha evidenziato come il trattamento disumano possa assumere molte forme: non solo la violenza fisica, ma anche la negligenza, l’indifferenza e il silenzio.</a:t>
            </a:r>
          </a:p>
        </p:txBody>
      </p:sp>
      <p:pic>
        <p:nvPicPr>
          <p:cNvPr id="2097181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718" y="3275189"/>
            <a:ext cx="3560720" cy="229468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97182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1630" y="3776129"/>
            <a:ext cx="3048536" cy="29017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97183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0693" y="2876625"/>
            <a:ext cx="4020598" cy="21443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048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48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48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9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09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09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43" grpId="0"/>
      <p:bldP spid="104864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Rettangolo 1"/>
          <p:cNvSpPr/>
          <p:nvPr/>
        </p:nvSpPr>
        <p:spPr>
          <a:xfrm>
            <a:off x="143694" y="166284"/>
            <a:ext cx="4331712" cy="6883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STEFANO CUCCHI</a:t>
            </a:r>
          </a:p>
        </p:txBody>
      </p:sp>
      <p:sp>
        <p:nvSpPr>
          <p:cNvPr id="1048642" name="Rettangolo 2"/>
          <p:cNvSpPr/>
          <p:nvPr/>
        </p:nvSpPr>
        <p:spPr>
          <a:xfrm>
            <a:off x="143694" y="874170"/>
            <a:ext cx="8961669" cy="37490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/>
              <a:t>Arrestato il 15 ottobre 2009 per possesso di droga, Stefano fu trattenuto in custodia cautelare. Durante il periodo di detenzione, subì </a:t>
            </a:r>
            <a:r>
              <a:rPr lang="it-IT" sz="2000" dirty="0">
                <a:solidFill>
                  <a:srgbClr val="FF0000"/>
                </a:solidFill>
              </a:rPr>
              <a:t>violenze fisiche</a:t>
            </a:r>
          </a:p>
          <a:p>
            <a:r>
              <a:rPr lang="it-IT" sz="2000" dirty="0"/>
              <a:t>documentate dalle numerose lesioni riportate sul suo corpo, tra cui fratture e gravi contusioni che dimostrano le percosse subite. Nonostante le sue condizioni di salute peggiorassero visibilmente, </a:t>
            </a:r>
            <a:r>
              <a:rPr lang="it-IT" sz="2000" dirty="0">
                <a:solidFill>
                  <a:srgbClr val="FF0000"/>
                </a:solidFill>
              </a:rPr>
              <a:t>non gli venne garantita un’assistenza medica adeguata. </a:t>
            </a:r>
            <a:r>
              <a:rPr lang="it-IT" sz="2000" dirty="0"/>
              <a:t>Questa combinazione di abusi fisici e negligenza medica aggravò ulteriormente la sua sofferenza, conducendolo</a:t>
            </a:r>
          </a:p>
          <a:p>
            <a:r>
              <a:rPr lang="it-IT" sz="2000" dirty="0"/>
              <a:t>alla morte il 22 ottobre 2009, all’età di soli 31 anni. La vicenda di Stefano non è solo un caso di </a:t>
            </a:r>
            <a:r>
              <a:rPr lang="it-IT" sz="2000" dirty="0">
                <a:solidFill>
                  <a:srgbClr val="FF0000"/>
                </a:solidFill>
              </a:rPr>
              <a:t>abuso di potere e di violenza istituzionale, </a:t>
            </a:r>
            <a:r>
              <a:rPr lang="it-IT" sz="2000" dirty="0"/>
              <a:t>ma anche </a:t>
            </a:r>
            <a:r>
              <a:rPr lang="it-IT" sz="2000" dirty="0">
                <a:solidFill>
                  <a:srgbClr val="FF0000"/>
                </a:solidFill>
              </a:rPr>
              <a:t>una storia di indifferenza e mancato rispetto per i diritti fondamentali, </a:t>
            </a:r>
            <a:r>
              <a:rPr lang="it-IT" sz="2000" dirty="0"/>
              <a:t>che ha sconvolto l’opinione pubblica e acceso un dibattito cruciale sui diritti umani e sulle responsabilità dello Stato.</a:t>
            </a:r>
          </a:p>
        </p:txBody>
      </p:sp>
      <p:pic>
        <p:nvPicPr>
          <p:cNvPr id="2097180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3087" y="4182415"/>
            <a:ext cx="3405435" cy="255407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486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86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86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48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8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8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486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48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48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9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9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9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971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971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971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971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971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971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971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9718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41" grpId="0"/>
      <p:bldP spid="104864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5" name="Rettangolo 1"/>
          <p:cNvSpPr/>
          <p:nvPr/>
        </p:nvSpPr>
        <p:spPr>
          <a:xfrm>
            <a:off x="187529" y="204920"/>
            <a:ext cx="4513581" cy="8153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in conclusione…</a:t>
            </a:r>
          </a:p>
        </p:txBody>
      </p:sp>
      <p:sp>
        <p:nvSpPr>
          <p:cNvPr id="1048646" name="Rettangolo 2"/>
          <p:cNvSpPr/>
          <p:nvPr/>
        </p:nvSpPr>
        <p:spPr>
          <a:xfrm>
            <a:off x="3126972" y="1262129"/>
            <a:ext cx="7662207" cy="313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FF0000"/>
                </a:solidFill>
              </a:rPr>
              <a:t>L’Articolo 5 </a:t>
            </a:r>
            <a:r>
              <a:rPr lang="it-IT" sz="2000" dirty="0"/>
              <a:t>non è solo un principio astratto, ma </a:t>
            </a:r>
            <a:r>
              <a:rPr lang="it-IT" sz="2000" dirty="0">
                <a:solidFill>
                  <a:srgbClr val="FF0000"/>
                </a:solidFill>
              </a:rPr>
              <a:t>un diritto che</a:t>
            </a:r>
          </a:p>
          <a:p>
            <a:r>
              <a:rPr lang="it-IT" sz="2000" dirty="0">
                <a:solidFill>
                  <a:srgbClr val="FF0000"/>
                </a:solidFill>
              </a:rPr>
              <a:t>deve essere difeso e applicato</a:t>
            </a:r>
            <a:r>
              <a:rPr lang="it-IT" sz="2000" dirty="0"/>
              <a:t> per prevenire tragedie simili.</a:t>
            </a:r>
          </a:p>
          <a:p>
            <a:r>
              <a:rPr lang="it-IT" sz="2000" dirty="0"/>
              <a:t> La storia di Stefano Cucchi continua a ricordarci quanto sia</a:t>
            </a:r>
          </a:p>
          <a:p>
            <a:r>
              <a:rPr lang="it-IT" sz="2000" dirty="0"/>
              <a:t>fondamentale vigilare affinché </a:t>
            </a:r>
            <a:r>
              <a:rPr lang="it-IT" sz="2000" dirty="0">
                <a:solidFill>
                  <a:srgbClr val="FF0000"/>
                </a:solidFill>
              </a:rPr>
              <a:t>nessuno sia sottoposto a</a:t>
            </a:r>
          </a:p>
          <a:p>
            <a:r>
              <a:rPr lang="it-IT" sz="2000" dirty="0">
                <a:solidFill>
                  <a:srgbClr val="FF0000"/>
                </a:solidFill>
              </a:rPr>
              <a:t>violenze, torture o trattamenti degradanti. </a:t>
            </a:r>
            <a:r>
              <a:rPr lang="it-IT" sz="2000" dirty="0"/>
              <a:t>Ci insegna</a:t>
            </a:r>
          </a:p>
          <a:p>
            <a:r>
              <a:rPr lang="it-IT" sz="2000" dirty="0"/>
              <a:t>l’importanza di ascoltare e credere a chi denuncia abusi, di non</a:t>
            </a:r>
          </a:p>
          <a:p>
            <a:r>
              <a:rPr lang="it-IT" sz="2000" dirty="0"/>
              <a:t>ignorare mai una richiesta di aiuto. Solo così potremo evitare che simili tragedie si ripetano e onorare la memoria di chi, come Stefano, non è stato protetto da un sistema che avrebbe dovuto garantirgli sicurezza e giustizia. </a:t>
            </a:r>
          </a:p>
        </p:txBody>
      </p:sp>
      <p:pic>
        <p:nvPicPr>
          <p:cNvPr id="209718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129"/>
            <a:ext cx="3126972" cy="31038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48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971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9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9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8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8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8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86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86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86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86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86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86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86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86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45" grpId="0"/>
      <p:bldP spid="104864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7" name="Rettangolo 1"/>
          <p:cNvSpPr/>
          <p:nvPr/>
        </p:nvSpPr>
        <p:spPr>
          <a:xfrm>
            <a:off x="241648" y="147739"/>
            <a:ext cx="928996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dirty="0"/>
          </a:p>
          <a:p>
            <a:r>
              <a:rPr lang="en-US" alt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    ARTICOLO 9</a:t>
            </a:r>
            <a:endParaRPr lang="zh-CN" altLang="en-US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endParaRPr lang="zh-CN" altLang="en-US" dirty="0"/>
          </a:p>
          <a:p>
            <a:r>
              <a:rPr lang="it-IT" sz="2000" dirty="0"/>
              <a:t>L'articolo 9 della Dichiarazione Universale dei Diritti Umani, adottata dall'Assemblea Generale delle Nazioni Unite il 10 dicembre 1948, recita: "Nessuno può essere arbitrariamente arrestato, detenuto o esiliato . "Questo articolo si riferisce al diritto alla libertà e alla sicurezza personale. In pratica, protegge gli individui dal rischio di essere arrestati o detenuti senza un giusto motivo, e garantisce che nessuno possa essere esiliato o costretto a lasciare il proprio paese senza una giusta causa legale. L'articolo sottolinea quindi l'importanza di procedimenti legali chiari e giusti, per prevenire abusi da parte degli Stati o delle autorità nei confronti dei cittadini.</a:t>
            </a:r>
            <a:endParaRPr lang="zh-CN" altLang="en-US" dirty="0"/>
          </a:p>
        </p:txBody>
      </p:sp>
      <p:pic>
        <p:nvPicPr>
          <p:cNvPr id="2097185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949" y="4636393"/>
            <a:ext cx="3703800" cy="193754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48746" name="CasellaDiTesto 1048745"/>
          <p:cNvSpPr txBox="1"/>
          <p:nvPr/>
        </p:nvSpPr>
        <p:spPr>
          <a:xfrm>
            <a:off x="10288637" y="6347460"/>
            <a:ext cx="4000000" cy="5105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0000"/>
                </a:solidFill>
              </a:rPr>
              <a:t>CLAUDIA</a:t>
            </a:r>
            <a:endParaRPr lang="it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86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86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86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86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86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86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86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86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86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86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86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97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97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971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9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4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8" name="Rettangolo 1"/>
          <p:cNvSpPr/>
          <p:nvPr/>
        </p:nvSpPr>
        <p:spPr>
          <a:xfrm>
            <a:off x="227526" y="526273"/>
            <a:ext cx="9470265" cy="2834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/>
              <a:t>L'Articolo 9 della Dichiarazione Universale dei Diritti Umani stabilisce che ogni individuo ha il diritto di essere protetto contro arresti, detenzioni e esili arbitrari. In altre parole, nessuno può essere arrestato o imprigionato senza una giusta causa e senza un processo legale adeguato. L'articolo garantisce che ogni persona arrestata abbia il diritto di essere informata dei motivi dell'arresto e di essere giudicata in modo equo da un tribunale imparziale. Inoltre, vieta l'esilio forzato senza motivazioni legittime. L'obiettivo principale di questo articolo è proteggere l'individuo dall'abuso di potere da parte delle autorità, garantendo la libertà e la sicurezza personale in conformità con la legge.</a:t>
            </a:r>
          </a:p>
        </p:txBody>
      </p:sp>
      <p:pic>
        <p:nvPicPr>
          <p:cNvPr id="2097186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0480" y="3916385"/>
            <a:ext cx="3716090" cy="27870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48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09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9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4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8464" y="0"/>
            <a:ext cx="12192000" cy="6735170"/>
          </a:xfrm>
          <a:prstGeom prst="rect">
            <a:avLst/>
          </a:prstGeom>
        </p:spPr>
      </p:pic>
      <p:sp>
        <p:nvSpPr>
          <p:cNvPr id="1048603" name="CasellaDiTesto 1048602"/>
          <p:cNvSpPr txBox="1"/>
          <p:nvPr/>
        </p:nvSpPr>
        <p:spPr>
          <a:xfrm>
            <a:off x="138464" y="369437"/>
            <a:ext cx="12053535" cy="92963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</a:rPr>
              <a:t> I DIRITTI UMANI VENGONO SEMPRE RISPETTATI NEL MONDO?</a:t>
            </a:r>
            <a:endParaRPr lang="it" sz="2800" dirty="0">
              <a:solidFill>
                <a:srgbClr val="000000"/>
              </a:solidFill>
            </a:endParaRPr>
          </a:p>
          <a:p>
            <a:r>
              <a:rPr lang="en-US" sz="2800" dirty="0">
                <a:solidFill>
                  <a:srgbClr val="000000"/>
                </a:solidFill>
              </a:rPr>
              <a:t>SCOPRIAMOLO INSIEME...</a:t>
            </a:r>
            <a:endParaRPr lang="it" sz="2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97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97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97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971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971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971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971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971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971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971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971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48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Rettangolo 1"/>
          <p:cNvSpPr/>
          <p:nvPr/>
        </p:nvSpPr>
        <p:spPr>
          <a:xfrm>
            <a:off x="201769" y="500515"/>
            <a:ext cx="6096000" cy="544764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dirty="0"/>
          </a:p>
          <a:p>
            <a:r>
              <a:rPr lang="en-US" alt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ARTICOLO 16</a:t>
            </a:r>
            <a:endParaRPr lang="zh-CN" altLang="en-US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endParaRPr lang="zh-CN" altLang="en-US" dirty="0"/>
          </a:p>
          <a:p>
            <a:endParaRPr lang="zh-CN" altLang="en-US" dirty="0"/>
          </a:p>
          <a:p>
            <a:r>
              <a:rPr lang="it-IT" dirty="0"/>
              <a:t>L'Articolo 16 della Dichiarazione Universale dei Diritti dell'Uomo (DUDU) riguarda il diritto al matrimonio e alla famiglia.</a:t>
            </a:r>
            <a:endParaRPr lang="zh-CN" altLang="en-US" dirty="0"/>
          </a:p>
          <a:p>
            <a:r>
              <a:rPr lang="it-IT" dirty="0"/>
              <a:t> 1. Uomini e donne, in età adatta, hanno il diritto di sposarsi e di fondare una famiglia, senza alcuna limitazione di razza, cittadinanza o religione. Essi hanno eguali diritti riguardo al matrimonio, durante il matrimonio e all’atto del suo scioglimento.</a:t>
            </a:r>
          </a:p>
          <a:p>
            <a:r>
              <a:rPr lang="it-IT" dirty="0"/>
              <a:t>2. Il matrimonio può essere concluso solo con il libero e pieno consenso dei futuri coniugi.</a:t>
            </a:r>
          </a:p>
          <a:p>
            <a:r>
              <a:rPr lang="it-IT" dirty="0"/>
              <a:t>3. La famiglia è il nucleo naturale e fondamentale della società e ha diritto ad essere protetta dalla società e dallo Stato.</a:t>
            </a:r>
          </a:p>
        </p:txBody>
      </p:sp>
      <p:pic>
        <p:nvPicPr>
          <p:cNvPr id="2097154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7769" y="1661374"/>
            <a:ext cx="3183067" cy="39788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48748" name="CasellaDiTesto 1048747"/>
          <p:cNvSpPr txBox="1"/>
          <p:nvPr/>
        </p:nvSpPr>
        <p:spPr>
          <a:xfrm>
            <a:off x="10975338" y="6347459"/>
            <a:ext cx="4000000" cy="5105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0000"/>
                </a:solidFill>
              </a:rPr>
              <a:t>GIADA</a:t>
            </a:r>
            <a:endParaRPr lang="it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04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097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Rettangolo 1"/>
          <p:cNvSpPr/>
          <p:nvPr/>
        </p:nvSpPr>
        <p:spPr>
          <a:xfrm>
            <a:off x="446468" y="510020"/>
            <a:ext cx="6804338" cy="4091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L’Articolo 16 sancisce il diritto universale al matrimonio e alla famiglia, stabilendo alcuni principi fondamentali:</a:t>
            </a:r>
          </a:p>
          <a:p>
            <a:r>
              <a:rPr lang="it-IT" dirty="0"/>
              <a:t>1. Uguaglianza di diritti – Uomini e donne devono avere gli stessi diritti in materia di matrimonio, sia durante l’unione sia in caso di separazione o divorzio.</a:t>
            </a:r>
          </a:p>
          <a:p>
            <a:r>
              <a:rPr lang="it-IT" dirty="0"/>
              <a:t>2. Libertà di scelta – Il matrimonio deve avvenire solo con il consenso pieno e libero delle persone coinvolte, escludendo quindi qualsiasi forma di matrimonio forzato.</a:t>
            </a:r>
          </a:p>
          <a:p>
            <a:r>
              <a:rPr lang="it-IT" dirty="0"/>
              <a:t>3. Tutela della famiglia – La famiglia è considerata il nucleo centrale della società e deve essere protetta dalle istituzioni pubbliche.</a:t>
            </a:r>
          </a:p>
          <a:p>
            <a:r>
              <a:rPr lang="it-IT" dirty="0"/>
              <a:t>Questi principi sono oggi alla base delle legislazioni sulla famiglia in molti Stati del mondo, sebbene ci siano ancora Paesi in cui la parità di genere e la libertà matrimoniale siano limitate da norme culturali o religiose.</a:t>
            </a:r>
          </a:p>
        </p:txBody>
      </p:sp>
      <p:pic>
        <p:nvPicPr>
          <p:cNvPr id="2097153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1009" y="3970137"/>
            <a:ext cx="4170025" cy="275563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1048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97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Rettangolo 1"/>
          <p:cNvSpPr/>
          <p:nvPr/>
        </p:nvSpPr>
        <p:spPr>
          <a:xfrm>
            <a:off x="283335" y="0"/>
            <a:ext cx="7972023" cy="4358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/>
          </a:p>
          <a:p>
            <a:r>
              <a:rPr lang="it-IT" dirty="0">
                <a:solidFill>
                  <a:srgbClr val="FF0000"/>
                </a:solidFill>
              </a:rPr>
              <a:t>Impatto e Applicazione dell’Articolo 16 nel Mondo:</a:t>
            </a:r>
          </a:p>
          <a:p>
            <a:r>
              <a:rPr lang="it-IT" dirty="0"/>
              <a:t>Diritti delle donne: In molti paesi l'Articolo 16 ha contribuito a migliorare i diritti delle donne nel matrimonio, eliminando discriminazioni legali come l’obbligo di obbedienza al marito o il divieto di divorzio per le donne.</a:t>
            </a:r>
          </a:p>
          <a:p>
            <a:r>
              <a:rPr lang="it-IT" dirty="0"/>
              <a:t>Matrimoni forzati e precoci: Nonostante la Dichiarazione, ancora oggi in alcune parti del mondo, specialmente in Africa e Asia, milioni di ragazze sono costrette a sposarsi senza il loro consenso. Matrimonio tra persone dello stesso sesso: L'Articolo 16 parla di "uomini e donne" senza specificare se il matrimonio debba avvenire tra persone di sesso opposto. Per questo, nei paesi che hanno legalizzato il matrimonio tra persone dello stesso sesso, il principio di uguaglianza è stato reinterpretato per includerli.</a:t>
            </a:r>
          </a:p>
          <a:p>
            <a:r>
              <a:rPr lang="it-IT" dirty="0"/>
              <a:t>L’Articolo 16 della Dichiarazione Universale dei Diritti dell'Uomo rappresenta una pietra miliare per il diritto al matrimonio e alla famiglia. Tuttavia, la sua applicazione varia nei diversi paesi del mondo, dimostrando che il cammino per l'uguaglianza e la piena libertà matrimoniale è ancora in corso.</a:t>
            </a:r>
          </a:p>
        </p:txBody>
      </p:sp>
      <p:pic>
        <p:nvPicPr>
          <p:cNvPr id="2097152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5358" y="3028150"/>
            <a:ext cx="2499577" cy="23471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97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97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CasellaDiTesto 1"/>
          <p:cNvSpPr txBox="1"/>
          <p:nvPr/>
        </p:nvSpPr>
        <p:spPr>
          <a:xfrm>
            <a:off x="437881" y="914400"/>
            <a:ext cx="9105364" cy="1691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>
                <a:solidFill>
                  <a:schemeClr val="accent1">
                    <a:lumMod val="75000"/>
                  </a:schemeClr>
                </a:solidFill>
              </a:rPr>
              <a:t>Ogni diritto umano è una promessa di dignità, e nessuna libertà dovrebbe essere negata a chiunque ovunque nel mondo 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740" y="3703963"/>
            <a:ext cx="5191259" cy="27254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70" y="2923504"/>
            <a:ext cx="4015197" cy="26760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8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8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8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859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85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859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85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859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85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859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859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Rettangolo 3"/>
          <p:cNvSpPr/>
          <p:nvPr/>
        </p:nvSpPr>
        <p:spPr>
          <a:xfrm>
            <a:off x="3189667" y="2667954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ARTICOLO 1</a:t>
            </a:r>
          </a:p>
        </p:txBody>
      </p:sp>
      <p:sp>
        <p:nvSpPr>
          <p:cNvPr id="1048605" name="CasellaDiTesto 1"/>
          <p:cNvSpPr txBox="1"/>
          <p:nvPr/>
        </p:nvSpPr>
        <p:spPr>
          <a:xfrm>
            <a:off x="9594760" y="6336406"/>
            <a:ext cx="2936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CONCETTA E BRIGIDA</a:t>
            </a:r>
          </a:p>
        </p:txBody>
      </p:sp>
      <p:sp>
        <p:nvSpPr>
          <p:cNvPr id="1048606" name="CasellaDiTesto 1048605"/>
          <p:cNvSpPr txBox="1"/>
          <p:nvPr/>
        </p:nvSpPr>
        <p:spPr>
          <a:xfrm>
            <a:off x="3189667" y="3539997"/>
            <a:ext cx="5222611" cy="13106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it-IT" sz="2000" dirty="0"/>
              <a:t>"Tutti gli esseri umani nascono liberi ed eguali in dignità e diritti. Essi sono dotati di ragione e di coscienza e devono agire gli uni verso gli altri in spirito di fratellanza"</a:t>
            </a:r>
            <a:endParaRPr lang="it" sz="2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48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4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4" grpId="0"/>
      <p:bldP spid="104860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Rettangolo 1"/>
          <p:cNvSpPr/>
          <p:nvPr/>
        </p:nvSpPr>
        <p:spPr>
          <a:xfrm>
            <a:off x="0" y="106368"/>
            <a:ext cx="12063211" cy="3088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dirty="0"/>
              <a:t>                                                                                             </a:t>
            </a:r>
          </a:p>
          <a:p>
            <a:endParaRPr lang="it-IT" dirty="0"/>
          </a:p>
          <a:p>
            <a:r>
              <a:rPr lang="it-IT" sz="2000" dirty="0"/>
              <a:t>L’articolo 1 della Dichiarazione Universale dei Diritti Umani recita è il fondamento etico e filosofico dell’intera Dichiarazione e rappresenta un ideale universale, fondato sui principi di libertà, uguaglianza e fratellanza</a:t>
            </a:r>
          </a:p>
          <a:p>
            <a:r>
              <a:rPr lang="it-IT" sz="2000" dirty="0"/>
              <a:t>ANALISI DELL'ARTICOLO 1</a:t>
            </a:r>
          </a:p>
          <a:p>
            <a:r>
              <a:rPr lang="it-IT" sz="2000" dirty="0"/>
              <a:t> L'articolo stabilisce che ogni essere umano, indipendentemente dalla sua origine, dal suo sesso, dalla sua religione o dal suo status sociale, ha il diritto di essere libero e uguale agli altri. Questo principio deriva dai valori illuministi, che si opponevano alla discriminazione e all'oppressione. </a:t>
            </a:r>
          </a:p>
        </p:txBody>
      </p:sp>
      <p:pic>
        <p:nvPicPr>
          <p:cNvPr id="2097158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5955" y="3574775"/>
            <a:ext cx="5147256" cy="32947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48608" name="CasellaDiTesto 5"/>
          <p:cNvSpPr txBox="1"/>
          <p:nvPr/>
        </p:nvSpPr>
        <p:spPr>
          <a:xfrm>
            <a:off x="0" y="0"/>
            <a:ext cx="3782486" cy="6883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INTRODUZIONE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048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97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97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97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971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971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971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971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971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971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971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971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7" grpId="0"/>
      <p:bldP spid="104860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Rettangolo 1"/>
          <p:cNvSpPr/>
          <p:nvPr/>
        </p:nvSpPr>
        <p:spPr>
          <a:xfrm>
            <a:off x="0" y="707886"/>
            <a:ext cx="11938715" cy="1958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-ABOLIZIONE DELLA SCHIAVITÙ</a:t>
            </a:r>
            <a:r>
              <a:rPr lang="it-IT" dirty="0"/>
              <a:t>: L’articolo si oppone al concetto stesso di schiavitù, che priva l’essere umano della libertà e dell’uguaglianza. La schiavitù, illegale nella maggior parte dei Paesi oggi, è una violazione diretta di questo principio.</a:t>
            </a:r>
            <a:endParaRPr lang="zh-CN" altLang="en-US"/>
          </a:p>
          <a:p>
            <a:r>
              <a:rPr lang="en-US" dirty="0"/>
              <a:t>-</a:t>
            </a:r>
            <a:r>
              <a:rPr lang="it-IT" dirty="0"/>
              <a:t> D</a:t>
            </a:r>
            <a:r>
              <a:rPr lang="en-US" dirty="0"/>
              <a:t>IGNIT</a:t>
            </a:r>
            <a:r>
              <a:rPr lang="it" altLang="en-US" dirty="0"/>
              <a:t>À</a:t>
            </a:r>
            <a:r>
              <a:rPr lang="en-US" altLang="en-US" dirty="0"/>
              <a:t> UMANA</a:t>
            </a:r>
            <a:r>
              <a:rPr lang="en-US" dirty="0"/>
              <a:t>:</a:t>
            </a:r>
            <a:r>
              <a:rPr lang="it-IT" dirty="0"/>
              <a:t> La dignità è intrinseca a ogni individuo e non può essere messa in discussione. Essa rappresenta il valore intrinseco di ogni persona, indipendentemente da qualsiasi caratteristica o condizione. Spirito di fratellanza L’articolo invita a vivere in un clima di solidarietà e cooperazione, sottolineando l’importanza dei rapporti pacifici e del rispetto reciproco. </a:t>
            </a:r>
            <a:endParaRPr lang="zh-CN" altLang="en-US"/>
          </a:p>
        </p:txBody>
      </p:sp>
      <p:sp>
        <p:nvSpPr>
          <p:cNvPr id="1048610" name="CasellaDiTesto 2"/>
          <p:cNvSpPr txBox="1"/>
          <p:nvPr/>
        </p:nvSpPr>
        <p:spPr>
          <a:xfrm>
            <a:off x="0" y="0"/>
            <a:ext cx="8903700" cy="688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DI </a:t>
            </a:r>
            <a:r>
              <a:rPr lang="it-IT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COSA PARLA L’ARTICOLO </a:t>
            </a:r>
          </a:p>
        </p:txBody>
      </p:sp>
      <p:pic>
        <p:nvPicPr>
          <p:cNvPr id="2097159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01346"/>
            <a:ext cx="3556714" cy="34566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48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09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9" grpId="0"/>
      <p:bldP spid="10486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Rettangolo 1"/>
          <p:cNvSpPr/>
          <p:nvPr/>
        </p:nvSpPr>
        <p:spPr>
          <a:xfrm>
            <a:off x="111617" y="507264"/>
            <a:ext cx="7847527" cy="461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VIOLAZIONI E SFIDE MODERNE</a:t>
            </a:r>
          </a:p>
          <a:p>
            <a:r>
              <a:rPr lang="it-IT" sz="2000" dirty="0"/>
              <a:t> Nonostante la portata universale dell'articolo 1, la sua applicazione è ancora lontana dall'essere realizzata in molte parti del mondo. Di seguito alcuni esempi di violazioni:1. Disuguaglianze economiche : Le enormi disparità economiche tra Paesi e all’interno degli stessi (ad esempio tra Nord e Sud del mondo) minano il principio di uguaglianza.2. Discriminazioni razziali e di genere : Fenomeni come l’apartheid in Sudafrica (fino al 1994) o la discriminazione contro le donne in molti Paesi sono chiari esempi di negazione della dignità e dell’uguaglianza.3. Conflitti e odio etnico : Le guerre civili (come quella in Ruanda nel 1994) hanno dimostrato l’assenza dello "spirito di fratellanza", con episodi di violenze che ignorano i diritti fondamentali.</a:t>
            </a:r>
          </a:p>
          <a:p>
            <a:endParaRPr lang="it-IT" dirty="0"/>
          </a:p>
        </p:txBody>
      </p:sp>
      <p:pic>
        <p:nvPicPr>
          <p:cNvPr id="2097160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9144" y="2943714"/>
            <a:ext cx="4232856" cy="38679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48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97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Rettangolo 1"/>
          <p:cNvSpPr/>
          <p:nvPr/>
        </p:nvSpPr>
        <p:spPr>
          <a:xfrm>
            <a:off x="0" y="239977"/>
            <a:ext cx="11857149" cy="2821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ATTUALITÀ</a:t>
            </a:r>
          </a:p>
          <a:p>
            <a:r>
              <a:rPr lang="it-IT" sz="2000" dirty="0"/>
              <a:t> Negli ultimi decenni, diversi movimenti e iniziative globali hanno lavorato per avvicinarsi ai principi sanciti dall’articolo 1:Movimento Black </a:t>
            </a:r>
            <a:r>
              <a:rPr lang="it-IT" sz="2000" dirty="0" err="1"/>
              <a:t>Lives</a:t>
            </a:r>
            <a:r>
              <a:rPr lang="it-IT" sz="2000" dirty="0"/>
              <a:t> </a:t>
            </a:r>
            <a:r>
              <a:rPr lang="it-IT" sz="2000" dirty="0" err="1"/>
              <a:t>Matter</a:t>
            </a:r>
            <a:r>
              <a:rPr lang="it-IT" sz="2000" dirty="0"/>
              <a:t> : nato per combattere il razzismo sistemico, si ispira ai principi di uguaglianza e dignità. Conferenze internazionali sui diritti umani: come il Forum di Ginevra, che promuove la cooperazione tra i popoli.</a:t>
            </a:r>
          </a:p>
          <a:p>
            <a:r>
              <a:rPr lang="it-IT" sz="2000" dirty="0"/>
              <a:t>L'articolo 1 rappresenta una base fondamentale per costruire società più giuste e inclusive. Sebbene le sue aspirazioni universali siano ancora un ideale lontano in molti contesti, esso continua a guidare i movimenti per la giustizia sociale e i diritti umani in tutto il mondo.</a:t>
            </a:r>
          </a:p>
        </p:txBody>
      </p:sp>
      <p:pic>
        <p:nvPicPr>
          <p:cNvPr id="2097161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4589" y="3102299"/>
            <a:ext cx="6073332" cy="341441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2097162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789" y="3341094"/>
            <a:ext cx="4451797" cy="317561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4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09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97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97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97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Rettangolo 1"/>
          <p:cNvSpPr/>
          <p:nvPr/>
        </p:nvSpPr>
        <p:spPr>
          <a:xfrm>
            <a:off x="317678" y="129260"/>
            <a:ext cx="572013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ARTICOLO 2</a:t>
            </a:r>
            <a:endParaRPr lang="zh-CN" altLang="en-US" sz="6000" dirty="0"/>
          </a:p>
        </p:txBody>
      </p:sp>
      <p:sp>
        <p:nvSpPr>
          <p:cNvPr id="1048614" name="Rettangolo 2"/>
          <p:cNvSpPr/>
          <p:nvPr/>
        </p:nvSpPr>
        <p:spPr>
          <a:xfrm>
            <a:off x="317678" y="957121"/>
            <a:ext cx="8852079" cy="2225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«La Repubblica riconosce e garantisce i diritti inviolabili, sia come singolo cittadino, sia come comunità. 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Ad ogni individuo spettano tuti i diritti e tutte le libertà enunciate nella presente dichiarazione, senza distinzione alcuna, per ragione di razza, colore, sesso, religione, lingua opinione politica, o di altro genere, </a:t>
            </a:r>
            <a:r>
              <a:rPr lang="it-IT" dirty="0"/>
              <a:t>origine nazionale sociale, ricchezza, nascita, o altre condizioni. Inoltre, non si farà alcuna distinzione fondata sullo statuto politico, giuridico  internazionale del paese o territorio cui una persona appartiene, sia esso indipendente, sotto tutela, non autonomo o soggetto a qualsiasi limitazione di sovranità.»</a:t>
            </a:r>
          </a:p>
        </p:txBody>
      </p:sp>
      <p:pic>
        <p:nvPicPr>
          <p:cNvPr id="2097163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085" y="3822221"/>
            <a:ext cx="3182388" cy="23044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97164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1722" y="3407113"/>
            <a:ext cx="3048264" cy="228619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4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048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97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97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97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097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97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097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13" grpId="0"/>
      <p:bldP spid="1048614" grpId="0"/>
    </p:bldLst>
  </p:timing>
</p:sld>
</file>

<file path=ppt/theme/theme1.xml><?xml version="1.0" encoding="utf-8"?>
<a:theme xmlns:a="http://schemas.openxmlformats.org/drawingml/2006/main" name="Sfaccettatura">
  <a:themeElements>
    <a:clrScheme name="Sfaccettatur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Sfaccettatur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2766</Words>
  <Application>Microsoft Office PowerPoint</Application>
  <PresentationFormat>Widescreen</PresentationFormat>
  <Paragraphs>126</Paragraphs>
  <Slides>33</Slides>
  <Notes>0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38" baseType="lpstr">
      <vt:lpstr>Arial</vt:lpstr>
      <vt:lpstr>Calibri</vt:lpstr>
      <vt:lpstr>Trebuchet MS</vt:lpstr>
      <vt:lpstr>Wingdings 3</vt:lpstr>
      <vt:lpstr>Sfaccettatura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 Windows</dc:creator>
  <cp:lastModifiedBy>Msoffice9267</cp:lastModifiedBy>
  <cp:revision>6</cp:revision>
  <dcterms:created xsi:type="dcterms:W3CDTF">2025-01-30T07:13:03Z</dcterms:created>
  <dcterms:modified xsi:type="dcterms:W3CDTF">2025-05-22T15:10:33Z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ICV" pid="2">
    <vt:lpwstr>9088a846eec048a794232b50dfc49bc5</vt:lpwstr>
  </property>
  <property fmtid="{D5CDD505-2E9C-101B-9397-08002B2CF9AE}" name="NXPowerLiteLastOptimized" pid="3">
    <vt:lpwstr>10376162</vt:lpwstr>
  </property>
  <property fmtid="{D5CDD505-2E9C-101B-9397-08002B2CF9AE}" name="NXPowerLiteSettings" pid="4">
    <vt:lpwstr>F7000400038000</vt:lpwstr>
  </property>
  <property fmtid="{D5CDD505-2E9C-101B-9397-08002B2CF9AE}" name="NXPowerLiteVersion" pid="5">
    <vt:lpwstr>S10.3.1</vt:lpwstr>
  </property>
</Properties>
</file>