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2" autoAdjust="0"/>
    <p:restoredTop sz="94660"/>
  </p:normalViewPr>
  <p:slideViewPr>
    <p:cSldViewPr snapToGrid="0">
      <p:cViewPr varScale="1">
        <p:scale>
          <a:sx n="79" d="100"/>
          <a:sy n="79" d="100"/>
        </p:scale>
        <p:origin x="1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3376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95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457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8662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366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16648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88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5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61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4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38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572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54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973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5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91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98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1FD7FF2-845F-41B9-944F-35B90659B7D6}" type="datetimeFigureOut">
              <a:rPr lang="en-US" smtClean="0"/>
              <a:t>12/11/2024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07E345D-6FE0-4977-A3DF-5875ED8E59A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976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  <p:sldLayoutId id="2147483903" r:id="rId15"/>
    <p:sldLayoutId id="2147483904" r:id="rId16"/>
    <p:sldLayoutId id="214748390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98456-F0CB-4569-A0B3-50EA9EAC6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301" y="639097"/>
            <a:ext cx="8825658" cy="958849"/>
          </a:xfrm>
        </p:spPr>
        <p:txBody>
          <a:bodyPr/>
          <a:lstStyle/>
          <a:p>
            <a:r>
              <a:rPr lang="en-US" dirty="0"/>
              <a:t>LA </a:t>
            </a:r>
            <a:r>
              <a:rPr lang="en-US" dirty="0" err="1" smtClean="0"/>
              <a:t>SPORTIVITà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0338A2-AB2D-4CF5-9264-6B4835A93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301" y="2026804"/>
            <a:ext cx="5764847" cy="2712344"/>
          </a:xfrm>
        </p:spPr>
        <p:txBody>
          <a:bodyPr>
            <a:noAutofit/>
          </a:bodyPr>
          <a:lstStyle/>
          <a:p>
            <a:r>
              <a:rPr lang="en-US" sz="2200" noProof="1">
                <a:solidFill>
                  <a:schemeClr val="tx1"/>
                </a:solidFill>
              </a:rPr>
              <a:t>La sportività è un valore fondamentale nello sport e nella vita. Rappresenta il rispetto delle regole, il riconoscimento dell’avversario come un compagno di viaggio, e la capacità di affrontare vittorie e sconfitte con equilibrio. Tuttavia, a volte, la competizione sfocia in conflitti che minano questi principi essenziali, rendendo necessario riflettere sull’importanza di mantenere sempre un comportamento sportivo.</a:t>
            </a:r>
          </a:p>
          <a:p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2C6D495-C932-5BDB-214C-0924916F4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148" y="1492684"/>
            <a:ext cx="5255207" cy="349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504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984CB5-9A97-FDFE-CA9E-69AE5FD5F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889" y="406945"/>
            <a:ext cx="8534400" cy="1507067"/>
          </a:xfrm>
        </p:spPr>
        <p:txBody>
          <a:bodyPr/>
          <a:lstStyle/>
          <a:p>
            <a:r>
              <a:rPr lang="it-IT" dirty="0"/>
              <a:t>Che cos’è la sportività?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3DEF95-5ADF-B71B-3A76-C0E31639C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6564" y="1642668"/>
            <a:ext cx="5865730" cy="2271252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La sportività consiste nella capacità di vivere lo sport in modo leale e rispettoso, sia nei confronti degli avversari che delle regole di gioco. E’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Un valore che non si limita al campo da gioco ma si estende anche nella vita quotidiana, promuovendo relazioni basate sull’onestà e sull’integrità.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Quando i giocatori dimostrano sportività, creano un ambiente positivo e stimolante che valorizza il significato profondo della competizione:  crescere insieme, non sopraffarsi a vicenda.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4A128A5-FDE3-9E60-0899-A11E454D3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538" y="1851954"/>
            <a:ext cx="5414166" cy="3092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881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D7C7A7-A04A-C0A8-3F9B-FE539DAF5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955" y="191277"/>
            <a:ext cx="8534400" cy="1507067"/>
          </a:xfrm>
        </p:spPr>
        <p:txBody>
          <a:bodyPr/>
          <a:lstStyle/>
          <a:p>
            <a:r>
              <a:rPr lang="it-IT" dirty="0"/>
              <a:t>LITI TRA GIOCATORI NELLO SPORT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393677-B83E-B5C0-8332-CE5D195F42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930" y="1793811"/>
            <a:ext cx="5912531" cy="447402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Nonostante questi ideali, il mondo dello sport è spesso teatro di tensioni che sfociano in liti. Nel calcio, ad esempio, i contrasti tra giocatori possono essere causati da episodi di gioco come falli o provocazioni.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A volte, le decisioni arbitrali controverse, come un rigore assegnato o un gol </a:t>
            </a:r>
            <a:r>
              <a:rPr lang="it-IT" dirty="0" err="1">
                <a:solidFill>
                  <a:schemeClr val="tx1"/>
                </a:solidFill>
              </a:rPr>
              <a:t>annulato</a:t>
            </a:r>
            <a:r>
              <a:rPr lang="it-IT" dirty="0">
                <a:solidFill>
                  <a:schemeClr val="tx1"/>
                </a:solidFill>
              </a:rPr>
              <a:t>, alimentano la frustrazione. In alcuni casi, la pressione psicologica e l’estrema </a:t>
            </a:r>
            <a:r>
              <a:rPr lang="it-IT" dirty="0" err="1">
                <a:solidFill>
                  <a:schemeClr val="tx1"/>
                </a:solidFill>
              </a:rPr>
              <a:t>competività</a:t>
            </a:r>
            <a:r>
              <a:rPr lang="it-IT" dirty="0">
                <a:solidFill>
                  <a:schemeClr val="tx1"/>
                </a:solidFill>
              </a:rPr>
              <a:t> portano i giocatori a perdere il controllo, dando vita a scontri che vanno oltre il semplice agonismo. </a:t>
            </a:r>
          </a:p>
          <a:p>
            <a:pPr marL="0" indent="0">
              <a:buNone/>
            </a:pP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C46F489-8D47-9788-8DC9-C1AB5B481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461" y="1908111"/>
            <a:ext cx="5589070" cy="37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47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163CFC-9CA2-C0AA-0655-C21F0E65E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583" y="372532"/>
            <a:ext cx="8534400" cy="1507067"/>
          </a:xfrm>
        </p:spPr>
        <p:txBody>
          <a:bodyPr/>
          <a:lstStyle/>
          <a:p>
            <a:r>
              <a:rPr lang="it-IT" dirty="0"/>
              <a:t>Conseguenze delle liti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403D58-1C1C-66A6-CA0F-74867EDF6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583" y="1749490"/>
            <a:ext cx="5772572" cy="413812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Le liti </a:t>
            </a:r>
            <a:r>
              <a:rPr lang="it-IT">
                <a:solidFill>
                  <a:schemeClr val="tx1"/>
                </a:solidFill>
              </a:rPr>
              <a:t>tra </a:t>
            </a:r>
            <a:r>
              <a:rPr lang="it-IT" smtClean="0">
                <a:solidFill>
                  <a:schemeClr val="tx1"/>
                </a:solidFill>
              </a:rPr>
              <a:t>giocatori </a:t>
            </a:r>
            <a:r>
              <a:rPr lang="it-IT" dirty="0">
                <a:solidFill>
                  <a:schemeClr val="tx1"/>
                </a:solidFill>
              </a:rPr>
              <a:t>possono avere gravi conseguenze, sia sul piano personale che collettivo. Espulsioni, multe e squalifiche sono alcune delle sanzioni previste per chi perde il controllo. Questi episodi offuscano il messaggio positivo dello sport, allontanando i valori del fair play e creando un clima di tensione.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Tuttavia, in alcuni casi, possono anche stimolare riflessioni utili, portando a migliorare le regole o le modalità di gestioni delle situazioni critiche durante le partite.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C955DAE-105C-530F-9577-A8547426DF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259" y="1879599"/>
            <a:ext cx="5288764" cy="322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83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F31F09-6BB1-0749-C674-C126FF020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429" y="213118"/>
            <a:ext cx="8534400" cy="1507067"/>
          </a:xfrm>
        </p:spPr>
        <p:txBody>
          <a:bodyPr/>
          <a:lstStyle/>
          <a:p>
            <a:r>
              <a:rPr lang="it-IT" dirty="0"/>
              <a:t>PARALLELO CON IL MITO DI ACHILLE E AGAMENNONE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679B9D-993B-4B71-AEC3-734A1BDAD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034" y="2020249"/>
            <a:ext cx="5839965" cy="4240591"/>
          </a:xfrm>
        </p:spPr>
        <p:txBody>
          <a:bodyPr anchor="t"/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Un interessante parallelo si può trovare nella mitologia greca, in particolare nel conflitto tra Achille e Agamennone narrato nell’Iliade.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Il loro litigio nasce da motivazioni simili a quelle che animano i conflitti nello sport: l’orgoglio e la rivalità.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Quando Agamennone decide di sottrarre ad Achille la schiava </a:t>
            </a:r>
            <a:r>
              <a:rPr lang="it-IT" dirty="0" err="1">
                <a:solidFill>
                  <a:schemeClr val="tx1"/>
                </a:solidFill>
              </a:rPr>
              <a:t>Briseide</a:t>
            </a:r>
            <a:r>
              <a:rPr lang="it-IT" dirty="0">
                <a:solidFill>
                  <a:schemeClr val="tx1"/>
                </a:solidFill>
              </a:rPr>
              <a:t>, simbolo di onore e prestigio, il guerriero si sente offeso e abbandona il campo di battaglia.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FEA345F-9469-60EF-9740-DB597761F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7732" y="1822145"/>
            <a:ext cx="5678234" cy="373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6224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93688C6-365B-71B8-0292-96CE360B1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53" y="148598"/>
            <a:ext cx="8534400" cy="1507067"/>
          </a:xfrm>
        </p:spPr>
        <p:txBody>
          <a:bodyPr/>
          <a:lstStyle/>
          <a:p>
            <a:r>
              <a:rPr lang="it-IT" dirty="0"/>
              <a:t>COSA POSSIAMO IMPARARE?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8777B4ED-629A-2C37-AA41-CE1AE84DB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996" y="1887699"/>
            <a:ext cx="5959184" cy="3615267"/>
          </a:xfrm>
        </p:spPr>
        <p:txBody>
          <a:bodyPr anchor="t"/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Sia nello sport che nella mitologia i conflitti ci insegnano l’importanza di mettere da parte l’orgoglio personale per il bene comune. Achille e Agamennone avrebbero potuto risolvere il loro litigio attraverso il dialogo così come i giocatori dovrebbero cercare di mantenere la calma e rispettare gli avversari. 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Questi esempi ci </a:t>
            </a:r>
            <a:r>
              <a:rPr lang="it-IT" dirty="0" err="1">
                <a:solidFill>
                  <a:schemeClr val="tx1"/>
                </a:solidFill>
              </a:rPr>
              <a:t>ricordono</a:t>
            </a:r>
            <a:r>
              <a:rPr lang="it-IT" dirty="0">
                <a:solidFill>
                  <a:schemeClr val="tx1"/>
                </a:solidFill>
              </a:rPr>
              <a:t> che la gestione dei conflitti è fondamentale per evitare di compromettere il risultato collettivo </a:t>
            </a: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9CCDDD83-DB6C-C3FF-D11A-767B06F477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180" y="1979030"/>
            <a:ext cx="5553076" cy="289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3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2D7A0D-AC66-0237-BD9B-4053DB2A4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820" y="306052"/>
            <a:ext cx="8534400" cy="1507067"/>
          </a:xfrm>
        </p:spPr>
        <p:txBody>
          <a:bodyPr/>
          <a:lstStyle/>
          <a:p>
            <a:r>
              <a:rPr lang="it-IT" dirty="0"/>
              <a:t> conclusione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B4F4CE-7461-1BC9-BCA2-1606B2915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820" y="1983727"/>
            <a:ext cx="4830180" cy="3615267"/>
          </a:xfrm>
        </p:spPr>
        <p:txBody>
          <a:bodyPr anchor="t"/>
          <a:lstStyle/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La sportività è un modello universale che va ben oltre i confini del campo da gioco. Nello sport, come nella vita, i conflitti sono inevitabili, ma possono diventare opportunità di crescita se affrontati con maturità e rispetto. </a:t>
            </a:r>
          </a:p>
          <a:p>
            <a:pPr marL="0" indent="0">
              <a:buNone/>
            </a:pPr>
            <a:r>
              <a:rPr lang="it-IT" dirty="0">
                <a:solidFill>
                  <a:schemeClr val="tx1"/>
                </a:solidFill>
              </a:rPr>
              <a:t>Ricordiamo che la vera grandezza non risiede solo nella vittoria, ma nel modo in cui ci comportiamo durante il percorso.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3A6E486-EB29-4828-EE4C-BF13E6AAB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862" y="1391805"/>
            <a:ext cx="6103097" cy="407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189427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zione">
  <a:themeElements>
    <a:clrScheme name="Sezione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ezion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zion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143</TotalTime>
  <Words>551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0" baseType="lpstr">
      <vt:lpstr>Century Gothic</vt:lpstr>
      <vt:lpstr>Wingdings 3</vt:lpstr>
      <vt:lpstr>Sezione</vt:lpstr>
      <vt:lpstr>LA SPORTIVITà:</vt:lpstr>
      <vt:lpstr>Che cos’è la sportività?</vt:lpstr>
      <vt:lpstr>LITI TRA GIOCATORI NELLO SPORT</vt:lpstr>
      <vt:lpstr>Conseguenze delle liti  </vt:lpstr>
      <vt:lpstr>PARALLELO CON IL MITO DI ACHILLE E AGAMENNONE</vt:lpstr>
      <vt:lpstr>COSA POSSIAMO IMPARARE?</vt:lpstr>
      <vt:lpstr> conclusione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osvy</cp:lastModifiedBy>
  <cp:revision>11</cp:revision>
  <dcterms:created xsi:type="dcterms:W3CDTF">2017-06-21T13:57:27Z</dcterms:created>
  <dcterms:modified xsi:type="dcterms:W3CDTF">2024-12-11T11:26:23Z</dcterms:modified>
</cp:coreProperties>
</file>